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7667A020-A949-4AB1-861E-42E3F306D6B2}">
          <p14:sldIdLst>
            <p14:sldId id="256"/>
            <p14:sldId id="257"/>
          </p14:sldIdLst>
        </p14:section>
        <p14:section name="Раздел без заголовка" id="{745A98B0-74E7-4974-A0A2-944925641079}">
          <p14:sldIdLst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AD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03.02.2019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196752"/>
            <a:ext cx="7772400" cy="1440160"/>
          </a:xfrm>
        </p:spPr>
        <p:txBody>
          <a:bodyPr>
            <a:normAutofit fontScale="90000"/>
          </a:bodyPr>
          <a:lstStyle/>
          <a:p>
            <a:r>
              <a:rPr lang="ru-RU" sz="3600" b="1" i="1" dirty="0" smtClean="0">
                <a:solidFill>
                  <a:schemeClr val="tx1"/>
                </a:solidFill>
              </a:rPr>
              <a:t>Открытое занятие во 2-младшей группе по математике</a:t>
            </a:r>
            <a:r>
              <a:rPr lang="ru-RU" b="1" i="1" dirty="0" smtClean="0">
                <a:solidFill>
                  <a:schemeClr val="tx1"/>
                </a:solidFill>
              </a:rPr>
              <a:t/>
            </a:r>
            <a:br>
              <a:rPr lang="ru-RU" b="1" i="1" dirty="0" smtClean="0">
                <a:solidFill>
                  <a:schemeClr val="tx1"/>
                </a:solidFill>
              </a:rPr>
            </a:br>
            <a:r>
              <a:rPr lang="ru-RU" b="1" i="1" dirty="0" smtClean="0">
                <a:solidFill>
                  <a:srgbClr val="FFFF00"/>
                </a:solidFill>
              </a:rPr>
              <a:t>«Помощь кукле Даше»</a:t>
            </a:r>
            <a:endParaRPr lang="ru-RU" b="1" i="1" dirty="0">
              <a:solidFill>
                <a:srgbClr val="FFFF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Воспитатель МКДОУ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Большемутинского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детского сада №1</a:t>
            </a:r>
          </a:p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Хороших Татьяна Анатольевна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4194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620688"/>
            <a:ext cx="8208912" cy="59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u="sng" dirty="0"/>
              <a:t>Цель: </a:t>
            </a:r>
            <a:endParaRPr lang="ru-RU" sz="2800" b="1" u="sng" dirty="0" smtClean="0"/>
          </a:p>
          <a:p>
            <a:pPr algn="just"/>
            <a:r>
              <a:rPr lang="ru-RU" sz="2800" dirty="0" smtClean="0">
                <a:solidFill>
                  <a:srgbClr val="7030A0"/>
                </a:solidFill>
              </a:rPr>
              <a:t>Закрепление выбирать </a:t>
            </a:r>
            <a:r>
              <a:rPr lang="ru-RU" sz="2800" dirty="0">
                <a:solidFill>
                  <a:srgbClr val="7030A0"/>
                </a:solidFill>
              </a:rPr>
              <a:t>объект по признакам (форма, цвет); </a:t>
            </a:r>
            <a:r>
              <a:rPr lang="ru-RU" sz="2800" dirty="0" smtClean="0">
                <a:solidFill>
                  <a:srgbClr val="7030A0"/>
                </a:solidFill>
              </a:rPr>
              <a:t>Формирование и умение </a:t>
            </a:r>
            <a:r>
              <a:rPr lang="ru-RU" sz="2800" dirty="0">
                <a:solidFill>
                  <a:srgbClr val="7030A0"/>
                </a:solidFill>
              </a:rPr>
              <a:t>ориентироваться на плоскости по вертикали и горизонтали.</a:t>
            </a:r>
          </a:p>
          <a:p>
            <a:r>
              <a:rPr lang="ru-RU" sz="2800" b="1" u="sng" dirty="0"/>
              <a:t>Предварительная работа: </a:t>
            </a:r>
            <a:endParaRPr lang="ru-RU" sz="2800" b="1" u="sng" dirty="0" smtClean="0"/>
          </a:p>
          <a:p>
            <a:r>
              <a:rPr lang="ru-RU" sz="2800" dirty="0" smtClean="0">
                <a:solidFill>
                  <a:srgbClr val="7030A0"/>
                </a:solidFill>
              </a:rPr>
              <a:t>Повторение </a:t>
            </a:r>
            <a:r>
              <a:rPr lang="ru-RU" sz="2800" dirty="0">
                <a:solidFill>
                  <a:srgbClr val="7030A0"/>
                </a:solidFill>
              </a:rPr>
              <a:t>цветов (красный, желтый, синий и зеленый), повторение геометрических фигур </a:t>
            </a:r>
            <a:endParaRPr lang="ru-RU" sz="2800" dirty="0" smtClean="0">
              <a:solidFill>
                <a:srgbClr val="7030A0"/>
              </a:solidFill>
            </a:endParaRPr>
          </a:p>
          <a:p>
            <a:r>
              <a:rPr lang="ru-RU" sz="2800" dirty="0" smtClean="0">
                <a:solidFill>
                  <a:srgbClr val="7030A0"/>
                </a:solidFill>
              </a:rPr>
              <a:t>(</a:t>
            </a:r>
            <a:r>
              <a:rPr lang="ru-RU" sz="2800" dirty="0">
                <a:solidFill>
                  <a:srgbClr val="7030A0"/>
                </a:solidFill>
              </a:rPr>
              <a:t>круг, </a:t>
            </a:r>
            <a:r>
              <a:rPr lang="ru-RU" sz="2800" dirty="0" smtClean="0">
                <a:solidFill>
                  <a:srgbClr val="7030A0"/>
                </a:solidFill>
              </a:rPr>
              <a:t>квадрат, треугольник</a:t>
            </a:r>
            <a:r>
              <a:rPr lang="ru-RU" sz="2800" dirty="0">
                <a:solidFill>
                  <a:srgbClr val="7030A0"/>
                </a:solidFill>
              </a:rPr>
              <a:t>).</a:t>
            </a:r>
            <a:br>
              <a:rPr lang="ru-RU" sz="2800" dirty="0">
                <a:solidFill>
                  <a:srgbClr val="7030A0"/>
                </a:solidFill>
              </a:rPr>
            </a:br>
            <a:r>
              <a:rPr lang="ru-RU" sz="2800" b="1" u="sng" dirty="0"/>
              <a:t>Используемый материал</a:t>
            </a:r>
            <a:r>
              <a:rPr lang="ru-RU" sz="2800" b="1" u="sng" dirty="0" smtClean="0"/>
              <a:t>:</a:t>
            </a:r>
          </a:p>
          <a:p>
            <a:r>
              <a:rPr lang="ru-RU" sz="2800" dirty="0" smtClean="0">
                <a:solidFill>
                  <a:srgbClr val="7030A0"/>
                </a:solidFill>
              </a:rPr>
              <a:t>Кукла Даша</a:t>
            </a:r>
            <a:r>
              <a:rPr lang="ru-RU" sz="2800" dirty="0">
                <a:solidFill>
                  <a:srgbClr val="7030A0"/>
                </a:solidFill>
              </a:rPr>
              <a:t>, белая бумага, клей и заготовки из цветной бумаги в виде геометрических фигур, кубики </a:t>
            </a:r>
            <a:r>
              <a:rPr lang="ru-RU" sz="2800" dirty="0" smtClean="0">
                <a:solidFill>
                  <a:srgbClr val="7030A0"/>
                </a:solidFill>
              </a:rPr>
              <a:t>цветные и шарики.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4507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9773" y="260648"/>
            <a:ext cx="8215158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u="sng" dirty="0"/>
              <a:t>Ход работы: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b="1" dirty="0">
                <a:solidFill>
                  <a:srgbClr val="7030A0"/>
                </a:solidFill>
              </a:rPr>
              <a:t>Воспитатель: </a:t>
            </a:r>
            <a:r>
              <a:rPr lang="ru-RU" sz="2400" dirty="0">
                <a:solidFill>
                  <a:srgbClr val="7030A0"/>
                </a:solidFill>
              </a:rPr>
              <a:t>Сегодня к нам в гости пришла кукла </a:t>
            </a:r>
            <a:r>
              <a:rPr lang="ru-RU" sz="2400" dirty="0" smtClean="0">
                <a:solidFill>
                  <a:srgbClr val="7030A0"/>
                </a:solidFill>
              </a:rPr>
              <a:t>Даша</a:t>
            </a:r>
            <a:r>
              <a:rPr lang="ru-RU" sz="2400" dirty="0">
                <a:solidFill>
                  <a:srgbClr val="7030A0"/>
                </a:solidFill>
              </a:rPr>
              <a:t>. Ребята давайте с ней познакомимся!</a:t>
            </a:r>
            <a:br>
              <a:rPr lang="ru-RU" sz="2400" dirty="0">
                <a:solidFill>
                  <a:srgbClr val="7030A0"/>
                </a:solidFill>
              </a:rPr>
            </a:br>
            <a:r>
              <a:rPr lang="ru-RU" sz="2400" b="1" dirty="0">
                <a:solidFill>
                  <a:srgbClr val="7030A0"/>
                </a:solidFill>
              </a:rPr>
              <a:t>Дети: </a:t>
            </a:r>
            <a:r>
              <a:rPr lang="ru-RU" sz="2400" dirty="0">
                <a:solidFill>
                  <a:srgbClr val="7030A0"/>
                </a:solidFill>
              </a:rPr>
              <a:t>Да!</a:t>
            </a:r>
            <a:br>
              <a:rPr lang="ru-RU" sz="2400" dirty="0">
                <a:solidFill>
                  <a:srgbClr val="7030A0"/>
                </a:solidFill>
              </a:rPr>
            </a:br>
            <a:r>
              <a:rPr lang="ru-RU" sz="2400" b="1" dirty="0">
                <a:solidFill>
                  <a:srgbClr val="7030A0"/>
                </a:solidFill>
              </a:rPr>
              <a:t>Кукла: </a:t>
            </a:r>
            <a:r>
              <a:rPr lang="ru-RU" sz="2400" dirty="0">
                <a:solidFill>
                  <a:srgbClr val="7030A0"/>
                </a:solidFill>
              </a:rPr>
              <a:t>Меня зовут </a:t>
            </a:r>
            <a:r>
              <a:rPr lang="ru-RU" sz="2400" dirty="0" smtClean="0">
                <a:solidFill>
                  <a:srgbClr val="7030A0"/>
                </a:solidFill>
              </a:rPr>
              <a:t>Даша</a:t>
            </a:r>
            <a:r>
              <a:rPr lang="ru-RU" sz="2400" dirty="0">
                <a:solidFill>
                  <a:srgbClr val="7030A0"/>
                </a:solidFill>
              </a:rPr>
              <a:t>. А Вас </a:t>
            </a:r>
            <a:r>
              <a:rPr lang="ru-RU" sz="2400" dirty="0" smtClean="0">
                <a:solidFill>
                  <a:srgbClr val="7030A0"/>
                </a:solidFill>
              </a:rPr>
              <a:t>как?</a:t>
            </a:r>
            <a:r>
              <a:rPr lang="ru-RU" sz="2400" dirty="0">
                <a:solidFill>
                  <a:srgbClr val="7030A0"/>
                </a:solidFill>
              </a:rPr>
              <a:t/>
            </a:r>
            <a:br>
              <a:rPr lang="ru-RU" sz="2400" dirty="0">
                <a:solidFill>
                  <a:srgbClr val="7030A0"/>
                </a:solidFill>
              </a:rPr>
            </a:br>
            <a:r>
              <a:rPr lang="ru-RU" sz="2400" b="1" dirty="0">
                <a:solidFill>
                  <a:srgbClr val="7030A0"/>
                </a:solidFill>
              </a:rPr>
              <a:t>Дети по кругу называют свое имя.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pic>
        <p:nvPicPr>
          <p:cNvPr id="1026" name="Picture 2" descr="D:\разное моё\работа 2016-2017\фото\декабрь\разное\PC21005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249" t="23215" r="15228"/>
          <a:stretch/>
        </p:blipFill>
        <p:spPr bwMode="auto">
          <a:xfrm>
            <a:off x="3841266" y="2708920"/>
            <a:ext cx="5302734" cy="3939172"/>
          </a:xfrm>
          <a:prstGeom prst="rect">
            <a:avLst/>
          </a:prstGeom>
          <a:ln w="190500" cap="sq">
            <a:solidFill>
              <a:srgbClr val="D9ADD9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49644" y="2492896"/>
            <a:ext cx="3373722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7030A0"/>
                </a:solidFill>
              </a:rPr>
              <a:t>Кукла: </a:t>
            </a:r>
            <a:r>
              <a:rPr lang="ru-RU" sz="2400" dirty="0">
                <a:solidFill>
                  <a:srgbClr val="7030A0"/>
                </a:solidFill>
              </a:rPr>
              <a:t>Я очень рада с вами познакомиться! Давайте с вами погуляем?</a:t>
            </a:r>
            <a:br>
              <a:rPr lang="ru-RU" sz="2400" dirty="0">
                <a:solidFill>
                  <a:srgbClr val="7030A0"/>
                </a:solidFill>
              </a:rPr>
            </a:br>
            <a:r>
              <a:rPr lang="ru-RU" sz="2400" b="1" dirty="0">
                <a:solidFill>
                  <a:srgbClr val="7030A0"/>
                </a:solidFill>
              </a:rPr>
              <a:t>Дети: </a:t>
            </a:r>
            <a:r>
              <a:rPr lang="ru-RU" sz="2400" dirty="0">
                <a:solidFill>
                  <a:srgbClr val="7030A0"/>
                </a:solidFill>
              </a:rPr>
              <a:t>Да</a:t>
            </a:r>
            <a:r>
              <a:rPr lang="ru-RU" sz="2400" dirty="0" smtClean="0">
                <a:solidFill>
                  <a:srgbClr val="7030A0"/>
                </a:solidFill>
              </a:rPr>
              <a:t>!</a:t>
            </a:r>
            <a:r>
              <a:rPr lang="ru-RU" sz="2400" dirty="0">
                <a:solidFill>
                  <a:srgbClr val="7030A0"/>
                </a:solidFill>
              </a:rPr>
              <a:t/>
            </a:r>
            <a:br>
              <a:rPr lang="ru-RU" sz="2400" dirty="0">
                <a:solidFill>
                  <a:srgbClr val="7030A0"/>
                </a:solidFill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175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6049" y="404664"/>
            <a:ext cx="8640960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7030A0"/>
                </a:solidFill>
              </a:rPr>
              <a:t>Кукла: </a:t>
            </a:r>
            <a:r>
              <a:rPr lang="ru-RU" sz="2400" dirty="0">
                <a:solidFill>
                  <a:srgbClr val="7030A0"/>
                </a:solidFill>
              </a:rPr>
              <a:t>(</a:t>
            </a:r>
            <a:r>
              <a:rPr lang="ru-RU" sz="2400" dirty="0" err="1">
                <a:solidFill>
                  <a:srgbClr val="7030A0"/>
                </a:solidFill>
              </a:rPr>
              <a:t>Физминутка</a:t>
            </a:r>
            <a:r>
              <a:rPr lang="ru-RU" sz="2400" dirty="0">
                <a:solidFill>
                  <a:srgbClr val="7030A0"/>
                </a:solidFill>
              </a:rPr>
              <a:t>)</a:t>
            </a:r>
            <a:br>
              <a:rPr lang="ru-RU" sz="2400" dirty="0">
                <a:solidFill>
                  <a:srgbClr val="7030A0"/>
                </a:solidFill>
              </a:rPr>
            </a:br>
            <a:r>
              <a:rPr lang="ru-RU" sz="2400" dirty="0">
                <a:solidFill>
                  <a:srgbClr val="7030A0"/>
                </a:solidFill>
              </a:rPr>
              <a:t>Вместе по лесу идём,</a:t>
            </a:r>
            <a:br>
              <a:rPr lang="ru-RU" sz="2400" dirty="0">
                <a:solidFill>
                  <a:srgbClr val="7030A0"/>
                </a:solidFill>
              </a:rPr>
            </a:br>
            <a:r>
              <a:rPr lang="ru-RU" sz="2400" dirty="0">
                <a:solidFill>
                  <a:srgbClr val="7030A0"/>
                </a:solidFill>
              </a:rPr>
              <a:t>Не спешим, не отстаём.</a:t>
            </a:r>
            <a:br>
              <a:rPr lang="ru-RU" sz="2400" dirty="0">
                <a:solidFill>
                  <a:srgbClr val="7030A0"/>
                </a:solidFill>
              </a:rPr>
            </a:br>
            <a:r>
              <a:rPr lang="ru-RU" sz="2400" dirty="0">
                <a:solidFill>
                  <a:srgbClr val="7030A0"/>
                </a:solidFill>
              </a:rPr>
              <a:t>Вот выходим мы на луг. (Ходьба на месте).</a:t>
            </a:r>
            <a:br>
              <a:rPr lang="ru-RU" sz="2400" dirty="0">
                <a:solidFill>
                  <a:srgbClr val="7030A0"/>
                </a:solidFill>
              </a:rPr>
            </a:br>
            <a:r>
              <a:rPr lang="ru-RU" sz="2400" dirty="0" smtClean="0">
                <a:solidFill>
                  <a:srgbClr val="7030A0"/>
                </a:solidFill>
              </a:rPr>
              <a:t>Тысяча цветов вокруг! (Потягивания — руки в стороны).</a:t>
            </a:r>
            <a:br>
              <a:rPr lang="ru-RU" sz="2400" dirty="0" smtClean="0">
                <a:solidFill>
                  <a:srgbClr val="7030A0"/>
                </a:solidFill>
              </a:rPr>
            </a:br>
            <a:r>
              <a:rPr lang="ru-RU" sz="2400" dirty="0" smtClean="0">
                <a:solidFill>
                  <a:srgbClr val="7030A0"/>
                </a:solidFill>
              </a:rPr>
              <a:t>Вот ромашка, василёк,</a:t>
            </a:r>
            <a:br>
              <a:rPr lang="ru-RU" sz="2400" dirty="0" smtClean="0">
                <a:solidFill>
                  <a:srgbClr val="7030A0"/>
                </a:solidFill>
              </a:rPr>
            </a:br>
            <a:r>
              <a:rPr lang="ru-RU" sz="2400" dirty="0" smtClean="0">
                <a:solidFill>
                  <a:srgbClr val="7030A0"/>
                </a:solidFill>
              </a:rPr>
              <a:t>Медуница, кашка, клевер.</a:t>
            </a:r>
            <a:br>
              <a:rPr lang="ru-RU" sz="2400" dirty="0" smtClean="0">
                <a:solidFill>
                  <a:srgbClr val="7030A0"/>
                </a:solidFill>
              </a:rPr>
            </a:br>
            <a:r>
              <a:rPr lang="ru-RU" sz="2400" dirty="0" smtClean="0">
                <a:solidFill>
                  <a:srgbClr val="7030A0"/>
                </a:solidFill>
              </a:rPr>
              <a:t>Расстилается ковёр.</a:t>
            </a:r>
            <a:br>
              <a:rPr lang="ru-RU" sz="2400" dirty="0" smtClean="0">
                <a:solidFill>
                  <a:srgbClr val="7030A0"/>
                </a:solidFill>
              </a:rPr>
            </a:br>
            <a:r>
              <a:rPr lang="ru-RU" sz="2400" dirty="0" smtClean="0">
                <a:solidFill>
                  <a:srgbClr val="7030A0"/>
                </a:solidFill>
              </a:rPr>
              <a:t>И </a:t>
            </a:r>
            <a:r>
              <a:rPr lang="ru-RU" sz="2400" dirty="0">
                <a:solidFill>
                  <a:srgbClr val="7030A0"/>
                </a:solidFill>
              </a:rPr>
              <a:t>направо и налево. (Наклониться и коснуться левой ступни правой рукой, потом </a:t>
            </a:r>
            <a:r>
              <a:rPr lang="ru-RU" sz="2400" dirty="0" smtClean="0">
                <a:solidFill>
                  <a:srgbClr val="7030A0"/>
                </a:solidFill>
              </a:rPr>
              <a:t>наоборот </a:t>
            </a:r>
            <a:r>
              <a:rPr lang="ru-RU" sz="2400" dirty="0">
                <a:solidFill>
                  <a:srgbClr val="7030A0"/>
                </a:solidFill>
              </a:rPr>
              <a:t>— правой ступни левой рукой).</a:t>
            </a:r>
            <a:br>
              <a:rPr lang="ru-RU" sz="2400" dirty="0">
                <a:solidFill>
                  <a:srgbClr val="7030A0"/>
                </a:solidFill>
              </a:rPr>
            </a:br>
            <a:r>
              <a:rPr lang="ru-RU" sz="2400" dirty="0">
                <a:solidFill>
                  <a:srgbClr val="7030A0"/>
                </a:solidFill>
              </a:rPr>
              <a:t>К небу ручки протянули,</a:t>
            </a:r>
            <a:br>
              <a:rPr lang="ru-RU" sz="2400" dirty="0">
                <a:solidFill>
                  <a:srgbClr val="7030A0"/>
                </a:solidFill>
              </a:rPr>
            </a:br>
            <a:r>
              <a:rPr lang="ru-RU" sz="2400" dirty="0">
                <a:solidFill>
                  <a:srgbClr val="7030A0"/>
                </a:solidFill>
              </a:rPr>
              <a:t>Позвоночник растянули. (Потягивания - руки вверх).</a:t>
            </a:r>
            <a:br>
              <a:rPr lang="ru-RU" sz="2400" dirty="0">
                <a:solidFill>
                  <a:srgbClr val="7030A0"/>
                </a:solidFill>
              </a:rPr>
            </a:br>
            <a:r>
              <a:rPr lang="ru-RU" sz="2400" dirty="0">
                <a:solidFill>
                  <a:srgbClr val="7030A0"/>
                </a:solidFill>
              </a:rPr>
              <a:t>Отдохнуть мы все успели</a:t>
            </a:r>
            <a:br>
              <a:rPr lang="ru-RU" sz="2400" dirty="0">
                <a:solidFill>
                  <a:srgbClr val="7030A0"/>
                </a:solidFill>
              </a:rPr>
            </a:br>
            <a:r>
              <a:rPr lang="ru-RU" sz="2400" dirty="0">
                <a:solidFill>
                  <a:srgbClr val="7030A0"/>
                </a:solidFill>
              </a:rPr>
              <a:t>И на место снова сели. (Дети садятся).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2794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разное моё\работа 2016-2017\фото\декабрь\разное\PC21005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57"/>
          <a:stretch/>
        </p:blipFill>
        <p:spPr bwMode="auto">
          <a:xfrm>
            <a:off x="141753" y="260648"/>
            <a:ext cx="8921834" cy="5904656"/>
          </a:xfrm>
          <a:prstGeom prst="rect">
            <a:avLst/>
          </a:prstGeom>
          <a:ln w="190500" cap="sq">
            <a:solidFill>
              <a:srgbClr val="D9ADD9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578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83316"/>
            <a:ext cx="8784976" cy="7294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7030A0"/>
                </a:solidFill>
              </a:rPr>
              <a:t>Кукла: </a:t>
            </a:r>
            <a:r>
              <a:rPr lang="ru-RU" sz="2400" dirty="0">
                <a:solidFill>
                  <a:srgbClr val="7030A0"/>
                </a:solidFill>
              </a:rPr>
              <a:t>Ребята у меня беда! Пока я с вами гуляла, забыла дорогу домой! И не вспомнит! Вы мне поможете?</a:t>
            </a:r>
            <a:br>
              <a:rPr lang="ru-RU" sz="2400" dirty="0">
                <a:solidFill>
                  <a:srgbClr val="7030A0"/>
                </a:solidFill>
              </a:rPr>
            </a:br>
            <a:r>
              <a:rPr lang="ru-RU" sz="2400" b="1" dirty="0">
                <a:solidFill>
                  <a:srgbClr val="7030A0"/>
                </a:solidFill>
              </a:rPr>
              <a:t>Дети: </a:t>
            </a:r>
            <a:r>
              <a:rPr lang="ru-RU" sz="2400" dirty="0">
                <a:solidFill>
                  <a:srgbClr val="7030A0"/>
                </a:solidFill>
              </a:rPr>
              <a:t>Да!</a:t>
            </a:r>
            <a:br>
              <a:rPr lang="ru-RU" sz="2400" dirty="0">
                <a:solidFill>
                  <a:srgbClr val="7030A0"/>
                </a:solidFill>
              </a:rPr>
            </a:br>
            <a:r>
              <a:rPr lang="ru-RU" sz="2400" b="1" dirty="0">
                <a:solidFill>
                  <a:srgbClr val="7030A0"/>
                </a:solidFill>
              </a:rPr>
              <a:t>Кукла: </a:t>
            </a:r>
            <a:r>
              <a:rPr lang="ru-RU" sz="2400" dirty="0">
                <a:solidFill>
                  <a:srgbClr val="7030A0"/>
                </a:solidFill>
              </a:rPr>
              <a:t>Но для того, что бы я нашла свой домик, нам нужно нарисовать путь к домику.</a:t>
            </a:r>
            <a:br>
              <a:rPr lang="ru-RU" sz="2400" dirty="0">
                <a:solidFill>
                  <a:srgbClr val="7030A0"/>
                </a:solidFill>
              </a:rPr>
            </a:br>
            <a:r>
              <a:rPr lang="ru-RU" sz="2400" dirty="0">
                <a:solidFill>
                  <a:srgbClr val="7030A0"/>
                </a:solidFill>
              </a:rPr>
              <a:t>Нарисуем его?</a:t>
            </a:r>
            <a:br>
              <a:rPr lang="ru-RU" sz="2400" dirty="0">
                <a:solidFill>
                  <a:srgbClr val="7030A0"/>
                </a:solidFill>
              </a:rPr>
            </a:br>
            <a:r>
              <a:rPr lang="ru-RU" sz="2400" b="1" dirty="0">
                <a:solidFill>
                  <a:srgbClr val="7030A0"/>
                </a:solidFill>
              </a:rPr>
              <a:t>Дети: </a:t>
            </a:r>
            <a:r>
              <a:rPr lang="ru-RU" sz="2400" dirty="0">
                <a:solidFill>
                  <a:srgbClr val="7030A0"/>
                </a:solidFill>
              </a:rPr>
              <a:t>Да! </a:t>
            </a:r>
            <a:br>
              <a:rPr lang="ru-RU" sz="2400" dirty="0">
                <a:solidFill>
                  <a:srgbClr val="7030A0"/>
                </a:solidFill>
              </a:rPr>
            </a:br>
            <a:r>
              <a:rPr lang="ru-RU" sz="2400" b="1" dirty="0">
                <a:solidFill>
                  <a:srgbClr val="7030A0"/>
                </a:solidFill>
              </a:rPr>
              <a:t>Кукла: </a:t>
            </a:r>
            <a:r>
              <a:rPr lang="ru-RU" sz="2400" dirty="0">
                <a:solidFill>
                  <a:srgbClr val="7030A0"/>
                </a:solidFill>
              </a:rPr>
              <a:t>А мы сможем?</a:t>
            </a:r>
            <a:br>
              <a:rPr lang="ru-RU" sz="2400" dirty="0">
                <a:solidFill>
                  <a:srgbClr val="7030A0"/>
                </a:solidFill>
              </a:rPr>
            </a:br>
            <a:r>
              <a:rPr lang="ru-RU" sz="2400" b="1" dirty="0">
                <a:solidFill>
                  <a:srgbClr val="7030A0"/>
                </a:solidFill>
              </a:rPr>
              <a:t>Дети: </a:t>
            </a:r>
            <a:r>
              <a:rPr lang="ru-RU" sz="2400" dirty="0">
                <a:solidFill>
                  <a:srgbClr val="7030A0"/>
                </a:solidFill>
              </a:rPr>
              <a:t>Да!</a:t>
            </a:r>
            <a:br>
              <a:rPr lang="ru-RU" sz="2400" dirty="0">
                <a:solidFill>
                  <a:srgbClr val="7030A0"/>
                </a:solidFill>
              </a:rPr>
            </a:br>
            <a:r>
              <a:rPr lang="ru-RU" sz="2400" b="1" dirty="0">
                <a:solidFill>
                  <a:srgbClr val="7030A0"/>
                </a:solidFill>
              </a:rPr>
              <a:t>Воспитатель: </a:t>
            </a:r>
            <a:r>
              <a:rPr lang="ru-RU" sz="2400" dirty="0">
                <a:solidFill>
                  <a:srgbClr val="7030A0"/>
                </a:solidFill>
              </a:rPr>
              <a:t>Но рисовать мы сегодня буде не карандашами и даже не красками, а настоящими фигурами</a:t>
            </a:r>
            <a:r>
              <a:rPr lang="ru-RU" sz="2400" dirty="0" smtClean="0">
                <a:solidFill>
                  <a:srgbClr val="7030A0"/>
                </a:solidFill>
              </a:rPr>
              <a:t>.</a:t>
            </a:r>
            <a:r>
              <a:rPr lang="ru-RU" sz="2400" dirty="0">
                <a:solidFill>
                  <a:srgbClr val="7030A0"/>
                </a:solidFill>
              </a:rPr>
              <a:t/>
            </a:r>
            <a:br>
              <a:rPr lang="ru-RU" sz="2400" dirty="0">
                <a:solidFill>
                  <a:srgbClr val="7030A0"/>
                </a:solidFill>
              </a:rPr>
            </a:br>
            <a:r>
              <a:rPr lang="ru-RU" sz="2400" b="1" i="1" dirty="0">
                <a:solidFill>
                  <a:srgbClr val="7030A0"/>
                </a:solidFill>
              </a:rPr>
              <a:t>Пояснение: </a:t>
            </a:r>
            <a:r>
              <a:rPr lang="ru-RU" sz="2400" i="1" dirty="0">
                <a:solidFill>
                  <a:srgbClr val="7030A0"/>
                </a:solidFill>
              </a:rPr>
              <a:t>Перед детьми лежат листы белой бумаги, клей и заготовки из цветной бумаги в виде геометрических фигур.</a:t>
            </a:r>
            <a:br>
              <a:rPr lang="ru-RU" sz="2400" i="1" dirty="0">
                <a:solidFill>
                  <a:srgbClr val="7030A0"/>
                </a:solidFill>
              </a:rPr>
            </a:br>
            <a:r>
              <a:rPr lang="ru-RU" sz="2400" b="1" dirty="0">
                <a:solidFill>
                  <a:srgbClr val="7030A0"/>
                </a:solidFill>
              </a:rPr>
              <a:t>Кукла: </a:t>
            </a:r>
            <a:r>
              <a:rPr lang="ru-RU" sz="2400" dirty="0">
                <a:solidFill>
                  <a:srgbClr val="7030A0"/>
                </a:solidFill>
              </a:rPr>
              <a:t>Для того, что бы нарисовать путь, нам не только нужно отгадать загадки, но хорошо знать цвета. Повторим их?</a:t>
            </a:r>
            <a:br>
              <a:rPr lang="ru-RU" sz="2400" dirty="0">
                <a:solidFill>
                  <a:srgbClr val="7030A0"/>
                </a:solidFill>
              </a:rPr>
            </a:br>
            <a:r>
              <a:rPr lang="ru-RU" sz="2400" b="1" dirty="0">
                <a:solidFill>
                  <a:srgbClr val="7030A0"/>
                </a:solidFill>
              </a:rPr>
              <a:t>Дети: </a:t>
            </a:r>
            <a:r>
              <a:rPr lang="ru-RU" sz="2400" dirty="0">
                <a:solidFill>
                  <a:srgbClr val="7030A0"/>
                </a:solidFill>
              </a:rPr>
              <a:t>Да!</a:t>
            </a:r>
            <a:br>
              <a:rPr lang="ru-RU" sz="2400" dirty="0">
                <a:solidFill>
                  <a:srgbClr val="7030A0"/>
                </a:solidFill>
              </a:rPr>
            </a:br>
            <a:r>
              <a:rPr lang="ru-RU" sz="2400" i="1" dirty="0">
                <a:solidFill>
                  <a:srgbClr val="7030A0"/>
                </a:solidFill>
              </a:rPr>
              <a:t>Воспитатель достаёт цветные </a:t>
            </a:r>
            <a:r>
              <a:rPr lang="ru-RU" sz="2400" i="1" dirty="0" smtClean="0">
                <a:solidFill>
                  <a:srgbClr val="7030A0"/>
                </a:solidFill>
              </a:rPr>
              <a:t>кубики и шарики. Все </a:t>
            </a:r>
            <a:r>
              <a:rPr lang="ru-RU" sz="2400" i="1" dirty="0">
                <a:solidFill>
                  <a:srgbClr val="7030A0"/>
                </a:solidFill>
              </a:rPr>
              <a:t>вместе проговариваем </a:t>
            </a:r>
            <a:r>
              <a:rPr lang="ru-RU" sz="2400" i="1" dirty="0" smtClean="0">
                <a:solidFill>
                  <a:srgbClr val="7030A0"/>
                </a:solidFill>
              </a:rPr>
              <a:t>цвета и рисуют пальчиком фигуру в воздухе.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6261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разное моё\работа 2016-2017\фото\декабрь\разное\PC21005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945" y="260648"/>
            <a:ext cx="4224469" cy="3168352"/>
          </a:xfrm>
          <a:prstGeom prst="rect">
            <a:avLst/>
          </a:prstGeom>
          <a:ln w="190500" cap="sq">
            <a:solidFill>
              <a:srgbClr val="D9ADD9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D:\разное моё\работа 2016-2017\фото\декабрь\разное\PC21005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19" r="6024"/>
          <a:stretch/>
        </p:blipFill>
        <p:spPr bwMode="auto">
          <a:xfrm>
            <a:off x="4500373" y="260648"/>
            <a:ext cx="4577609" cy="3173985"/>
          </a:xfrm>
          <a:prstGeom prst="rect">
            <a:avLst/>
          </a:prstGeom>
          <a:ln w="190500" cap="sq">
            <a:solidFill>
              <a:srgbClr val="D9ADD9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:\разное моё\работа 2016-2017\фото\декабрь\разное\PC21006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0"/>
          <a:stretch/>
        </p:blipFill>
        <p:spPr bwMode="auto">
          <a:xfrm>
            <a:off x="1953402" y="3614222"/>
            <a:ext cx="4788024" cy="3030087"/>
          </a:xfrm>
          <a:prstGeom prst="rect">
            <a:avLst/>
          </a:prstGeom>
          <a:ln w="190500" cap="sq">
            <a:solidFill>
              <a:srgbClr val="D9ADD9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9302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6280" y="260648"/>
            <a:ext cx="8712968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7030A0"/>
                </a:solidFill>
              </a:rPr>
              <a:t>Кукла: </a:t>
            </a:r>
            <a:r>
              <a:rPr lang="ru-RU" sz="2000" dirty="0">
                <a:solidFill>
                  <a:srgbClr val="7030A0"/>
                </a:solidFill>
              </a:rPr>
              <a:t>Загадка, которую я не смогла отгадать. Слушаем внимательно</a:t>
            </a:r>
            <a:r>
              <a:rPr lang="ru-RU" sz="2000" dirty="0" smtClean="0">
                <a:solidFill>
                  <a:srgbClr val="7030A0"/>
                </a:solidFill>
              </a:rPr>
              <a:t>!</a:t>
            </a:r>
            <a:r>
              <a:rPr lang="ru-RU" sz="2000" dirty="0">
                <a:solidFill>
                  <a:srgbClr val="7030A0"/>
                </a:solidFill>
              </a:rPr>
              <a:t/>
            </a:r>
            <a:br>
              <a:rPr lang="ru-RU" sz="2000" dirty="0">
                <a:solidFill>
                  <a:srgbClr val="7030A0"/>
                </a:solidFill>
              </a:rPr>
            </a:br>
            <a:r>
              <a:rPr lang="ru-RU" sz="2000" dirty="0">
                <a:solidFill>
                  <a:srgbClr val="7030A0"/>
                </a:solidFill>
              </a:rPr>
              <a:t>Я теку издалека,</a:t>
            </a:r>
            <a:br>
              <a:rPr lang="ru-RU" sz="2000" dirty="0">
                <a:solidFill>
                  <a:srgbClr val="7030A0"/>
                </a:solidFill>
              </a:rPr>
            </a:br>
            <a:r>
              <a:rPr lang="ru-RU" sz="2000" dirty="0">
                <a:solidFill>
                  <a:srgbClr val="7030A0"/>
                </a:solidFill>
              </a:rPr>
              <a:t>Омываю берега,</a:t>
            </a:r>
            <a:br>
              <a:rPr lang="ru-RU" sz="2000" dirty="0">
                <a:solidFill>
                  <a:srgbClr val="7030A0"/>
                </a:solidFill>
              </a:rPr>
            </a:br>
            <a:r>
              <a:rPr lang="ru-RU" sz="2000" dirty="0">
                <a:solidFill>
                  <a:srgbClr val="7030A0"/>
                </a:solidFill>
              </a:rPr>
              <a:t>Широка и глубока,</a:t>
            </a:r>
            <a:br>
              <a:rPr lang="ru-RU" sz="2000" dirty="0">
                <a:solidFill>
                  <a:srgbClr val="7030A0"/>
                </a:solidFill>
              </a:rPr>
            </a:br>
            <a:r>
              <a:rPr lang="ru-RU" sz="2000" dirty="0">
                <a:solidFill>
                  <a:srgbClr val="7030A0"/>
                </a:solidFill>
              </a:rPr>
              <a:t>Называюсь я (РЕКА</a:t>
            </a:r>
            <a:r>
              <a:rPr lang="ru-RU" sz="2000" dirty="0" smtClean="0">
                <a:solidFill>
                  <a:srgbClr val="7030A0"/>
                </a:solidFill>
              </a:rPr>
              <a:t>).</a:t>
            </a:r>
            <a:r>
              <a:rPr lang="ru-RU" sz="2000" dirty="0">
                <a:solidFill>
                  <a:srgbClr val="7030A0"/>
                </a:solidFill>
              </a:rPr>
              <a:t/>
            </a:r>
            <a:br>
              <a:rPr lang="ru-RU" sz="2000" dirty="0">
                <a:solidFill>
                  <a:srgbClr val="7030A0"/>
                </a:solidFill>
              </a:rPr>
            </a:br>
            <a:r>
              <a:rPr lang="ru-RU" sz="2000" b="1" dirty="0">
                <a:solidFill>
                  <a:srgbClr val="7030A0"/>
                </a:solidFill>
              </a:rPr>
              <a:t>Дети: </a:t>
            </a:r>
            <a:r>
              <a:rPr lang="ru-RU" sz="2000" dirty="0">
                <a:solidFill>
                  <a:srgbClr val="7030A0"/>
                </a:solidFill>
              </a:rPr>
              <a:t>Река!</a:t>
            </a:r>
            <a:br>
              <a:rPr lang="ru-RU" sz="2000" dirty="0">
                <a:solidFill>
                  <a:srgbClr val="7030A0"/>
                </a:solidFill>
              </a:rPr>
            </a:br>
            <a:r>
              <a:rPr lang="ru-RU" sz="2000" b="1" dirty="0">
                <a:solidFill>
                  <a:srgbClr val="7030A0"/>
                </a:solidFill>
              </a:rPr>
              <a:t>Кукла: </a:t>
            </a:r>
            <a:r>
              <a:rPr lang="ru-RU" sz="2000" dirty="0">
                <a:solidFill>
                  <a:srgbClr val="7030A0"/>
                </a:solidFill>
              </a:rPr>
              <a:t>Какие Вы умные ребята! А теперь давайте внизу нашего листика нарисуем квадратами, речку. </a:t>
            </a:r>
            <a:br>
              <a:rPr lang="ru-RU" sz="2000" dirty="0">
                <a:solidFill>
                  <a:srgbClr val="7030A0"/>
                </a:solidFill>
              </a:rPr>
            </a:br>
            <a:r>
              <a:rPr lang="ru-RU" sz="2000" b="1" i="1" dirty="0">
                <a:solidFill>
                  <a:srgbClr val="7030A0"/>
                </a:solidFill>
              </a:rPr>
              <a:t>Пояснение: </a:t>
            </a:r>
            <a:r>
              <a:rPr lang="ru-RU" sz="2000" i="1" dirty="0">
                <a:solidFill>
                  <a:srgbClr val="7030A0"/>
                </a:solidFill>
              </a:rPr>
              <a:t>Воспитатель показывает на доске, как нужно нарисовать речку. Дети берут клей и квадратики и приклеивают их внизу.</a:t>
            </a:r>
            <a:r>
              <a:rPr lang="ru-RU" i="1" dirty="0">
                <a:solidFill>
                  <a:srgbClr val="7030A0"/>
                </a:solidFill>
              </a:rPr>
              <a:t/>
            </a:r>
            <a:br>
              <a:rPr lang="ru-RU" i="1" dirty="0">
                <a:solidFill>
                  <a:srgbClr val="7030A0"/>
                </a:solidFill>
              </a:rPr>
            </a:br>
            <a:r>
              <a:rPr lang="ru-RU" i="1" dirty="0"/>
              <a:t/>
            </a:r>
            <a:br>
              <a:rPr lang="ru-RU" i="1" dirty="0"/>
            </a:br>
            <a:endParaRPr lang="ru-RU" i="1" dirty="0"/>
          </a:p>
        </p:txBody>
      </p:sp>
      <p:pic>
        <p:nvPicPr>
          <p:cNvPr id="4098" name="Picture 2" descr="D:\разное моё\работа 2016-2017\фото\декабрь\разное\PC21007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76"/>
          <a:stretch/>
        </p:blipFill>
        <p:spPr bwMode="auto">
          <a:xfrm>
            <a:off x="1978732" y="3429000"/>
            <a:ext cx="5148064" cy="3255818"/>
          </a:xfrm>
          <a:prstGeom prst="rect">
            <a:avLst/>
          </a:prstGeom>
          <a:ln w="190500" cap="sq">
            <a:solidFill>
              <a:srgbClr val="D9ADD9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0131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разное моё\работа 2016-2017\фото\декабрь\разное\PC21007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97004"/>
            <a:ext cx="4290508" cy="3217881"/>
          </a:xfrm>
          <a:prstGeom prst="rect">
            <a:avLst/>
          </a:prstGeom>
          <a:ln w="190500" cap="sq">
            <a:solidFill>
              <a:srgbClr val="D9ADD9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D:\разное моё\работа 2016-2017\фото\декабрь\разное\PC21007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9263" y="197004"/>
            <a:ext cx="4211960" cy="3158970"/>
          </a:xfrm>
          <a:prstGeom prst="rect">
            <a:avLst/>
          </a:prstGeom>
          <a:ln w="190500" cap="sq">
            <a:solidFill>
              <a:srgbClr val="D9ADD9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D:\разное моё\работа 2016-2017\фото\декабрь\разное\PC21008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1323" y="3563630"/>
            <a:ext cx="4211960" cy="3158970"/>
          </a:xfrm>
          <a:prstGeom prst="rect">
            <a:avLst/>
          </a:prstGeom>
          <a:ln w="190500" cap="sq">
            <a:solidFill>
              <a:srgbClr val="D9ADD9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3528" y="3563630"/>
            <a:ext cx="4320480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7030A0"/>
                </a:solidFill>
              </a:rPr>
              <a:t>Кукла: </a:t>
            </a:r>
            <a:r>
              <a:rPr lang="ru-RU" sz="2400" dirty="0">
                <a:solidFill>
                  <a:srgbClr val="7030A0"/>
                </a:solidFill>
              </a:rPr>
              <a:t>Какие у Вас замечательные получились речки! Готовы дальше рисовать?</a:t>
            </a:r>
            <a:br>
              <a:rPr lang="ru-RU" sz="2400" dirty="0">
                <a:solidFill>
                  <a:srgbClr val="7030A0"/>
                </a:solidFill>
              </a:rPr>
            </a:br>
            <a:r>
              <a:rPr lang="ru-RU" sz="2400" b="1" dirty="0">
                <a:solidFill>
                  <a:srgbClr val="7030A0"/>
                </a:solidFill>
              </a:rPr>
              <a:t>Дети: </a:t>
            </a:r>
            <a:r>
              <a:rPr lang="ru-RU" sz="2400" dirty="0">
                <a:solidFill>
                  <a:srgbClr val="7030A0"/>
                </a:solidFill>
              </a:rPr>
              <a:t>Да!</a:t>
            </a:r>
            <a:br>
              <a:rPr lang="ru-RU" sz="2400" dirty="0">
                <a:solidFill>
                  <a:srgbClr val="7030A0"/>
                </a:solidFill>
              </a:rPr>
            </a:br>
            <a:r>
              <a:rPr lang="ru-RU" sz="2400" b="1" dirty="0">
                <a:solidFill>
                  <a:srgbClr val="7030A0"/>
                </a:solidFill>
              </a:rPr>
              <a:t>Кукла: </a:t>
            </a:r>
            <a:r>
              <a:rPr lang="ru-RU" sz="2400" dirty="0">
                <a:solidFill>
                  <a:srgbClr val="7030A0"/>
                </a:solidFill>
              </a:rPr>
              <a:t>Тогда слушаем внимательно!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3618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332656"/>
            <a:ext cx="403244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7030A0"/>
                </a:solidFill>
              </a:rPr>
              <a:t>У нас растет зеленый лук </a:t>
            </a:r>
            <a:br>
              <a:rPr lang="ru-RU" sz="2000" dirty="0">
                <a:solidFill>
                  <a:srgbClr val="7030A0"/>
                </a:solidFill>
              </a:rPr>
            </a:br>
            <a:r>
              <a:rPr lang="ru-RU" sz="2000" dirty="0">
                <a:solidFill>
                  <a:srgbClr val="7030A0"/>
                </a:solidFill>
              </a:rPr>
              <a:t>И огурцы зеленые,</a:t>
            </a:r>
            <a:br>
              <a:rPr lang="ru-RU" sz="2000" dirty="0">
                <a:solidFill>
                  <a:srgbClr val="7030A0"/>
                </a:solidFill>
              </a:rPr>
            </a:br>
            <a:r>
              <a:rPr lang="ru-RU" sz="2000" dirty="0">
                <a:solidFill>
                  <a:srgbClr val="7030A0"/>
                </a:solidFill>
              </a:rPr>
              <a:t>А за окном зеленый луг </a:t>
            </a:r>
            <a:br>
              <a:rPr lang="ru-RU" sz="2000" dirty="0">
                <a:solidFill>
                  <a:srgbClr val="7030A0"/>
                </a:solidFill>
              </a:rPr>
            </a:br>
            <a:r>
              <a:rPr lang="ru-RU" sz="2000" dirty="0">
                <a:solidFill>
                  <a:srgbClr val="7030A0"/>
                </a:solidFill>
              </a:rPr>
              <a:t>И домики беленые.</a:t>
            </a:r>
            <a:br>
              <a:rPr lang="ru-RU" sz="2000" dirty="0">
                <a:solidFill>
                  <a:srgbClr val="7030A0"/>
                </a:solidFill>
              </a:rPr>
            </a:br>
            <a:r>
              <a:rPr lang="ru-RU" sz="2000" dirty="0">
                <a:solidFill>
                  <a:srgbClr val="7030A0"/>
                </a:solidFill>
              </a:rPr>
              <a:t>С зеленой крышей каждый дом, </a:t>
            </a:r>
            <a:br>
              <a:rPr lang="ru-RU" sz="2000" dirty="0">
                <a:solidFill>
                  <a:srgbClr val="7030A0"/>
                </a:solidFill>
              </a:rPr>
            </a:br>
            <a:r>
              <a:rPr lang="ru-RU" sz="2000" dirty="0">
                <a:solidFill>
                  <a:srgbClr val="7030A0"/>
                </a:solidFill>
              </a:rPr>
              <a:t>И в нем живет веселый гном </a:t>
            </a:r>
            <a:br>
              <a:rPr lang="ru-RU" sz="2000" dirty="0">
                <a:solidFill>
                  <a:srgbClr val="7030A0"/>
                </a:solidFill>
              </a:rPr>
            </a:br>
            <a:r>
              <a:rPr lang="ru-RU" sz="2000" dirty="0">
                <a:solidFill>
                  <a:srgbClr val="7030A0"/>
                </a:solidFill>
              </a:rPr>
              <a:t>В зеленых брючках новых </a:t>
            </a:r>
            <a:br>
              <a:rPr lang="ru-RU" sz="2000" dirty="0">
                <a:solidFill>
                  <a:srgbClr val="7030A0"/>
                </a:solidFill>
              </a:rPr>
            </a:br>
            <a:r>
              <a:rPr lang="ru-RU" sz="2000" dirty="0">
                <a:solidFill>
                  <a:srgbClr val="7030A0"/>
                </a:solidFill>
              </a:rPr>
              <a:t>Из листиков кленовых</a:t>
            </a:r>
            <a:r>
              <a:rPr lang="ru-RU" sz="2000" dirty="0" smtClean="0">
                <a:solidFill>
                  <a:srgbClr val="7030A0"/>
                </a:solidFill>
              </a:rPr>
              <a:t>.</a:t>
            </a:r>
            <a:r>
              <a:rPr lang="ru-RU" sz="2000" dirty="0">
                <a:solidFill>
                  <a:srgbClr val="7030A0"/>
                </a:solidFill>
              </a:rPr>
              <a:t/>
            </a:r>
            <a:br>
              <a:rPr lang="ru-RU" sz="2000" dirty="0">
                <a:solidFill>
                  <a:srgbClr val="7030A0"/>
                </a:solidFill>
              </a:rPr>
            </a:br>
            <a:r>
              <a:rPr lang="ru-RU" sz="2000" i="1" dirty="0">
                <a:solidFill>
                  <a:srgbClr val="7030A0"/>
                </a:solidFill>
              </a:rPr>
              <a:t>Дальше нам нужно нарисовать </a:t>
            </a:r>
            <a:r>
              <a:rPr lang="ru-RU" sz="2000" i="1" dirty="0" smtClean="0">
                <a:solidFill>
                  <a:srgbClr val="7030A0"/>
                </a:solidFill>
              </a:rPr>
              <a:t>траву</a:t>
            </a:r>
            <a:r>
              <a:rPr lang="ru-RU" sz="2000" i="1" dirty="0">
                <a:solidFill>
                  <a:srgbClr val="7030A0"/>
                </a:solidFill>
              </a:rPr>
              <a:t>! Готовы?</a:t>
            </a:r>
            <a:r>
              <a:rPr lang="ru-RU" sz="2000" dirty="0">
                <a:solidFill>
                  <a:srgbClr val="7030A0"/>
                </a:solidFill>
              </a:rPr>
              <a:t/>
            </a:r>
            <a:br>
              <a:rPr lang="ru-RU" sz="2000" dirty="0">
                <a:solidFill>
                  <a:srgbClr val="7030A0"/>
                </a:solidFill>
              </a:rPr>
            </a:br>
            <a:r>
              <a:rPr lang="ru-RU" sz="2000" b="1" dirty="0">
                <a:solidFill>
                  <a:srgbClr val="7030A0"/>
                </a:solidFill>
              </a:rPr>
              <a:t>Дети: </a:t>
            </a:r>
            <a:r>
              <a:rPr lang="ru-RU" sz="2000" dirty="0">
                <a:solidFill>
                  <a:srgbClr val="7030A0"/>
                </a:solidFill>
              </a:rPr>
              <a:t>Да!</a:t>
            </a: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  <p:pic>
        <p:nvPicPr>
          <p:cNvPr id="6146" name="Picture 2" descr="D:\разное моё\работа 2016-2017\фото\декабрь\разное\PC21008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551" y="3899324"/>
            <a:ext cx="3923928" cy="2942946"/>
          </a:xfrm>
          <a:prstGeom prst="rect">
            <a:avLst/>
          </a:prstGeom>
          <a:ln w="190500" cap="sq">
            <a:solidFill>
              <a:srgbClr val="D9ADD9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932040" y="332656"/>
            <a:ext cx="3635896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7030A0"/>
                </a:solidFill>
              </a:rPr>
              <a:t>Кукла: </a:t>
            </a:r>
            <a:r>
              <a:rPr lang="ru-RU" sz="2000" dirty="0">
                <a:solidFill>
                  <a:srgbClr val="7030A0"/>
                </a:solidFill>
              </a:rPr>
              <a:t>Красные тюльпаны за окном стоят, </a:t>
            </a:r>
            <a:br>
              <a:rPr lang="ru-RU" sz="2000" dirty="0">
                <a:solidFill>
                  <a:srgbClr val="7030A0"/>
                </a:solidFill>
              </a:rPr>
            </a:br>
            <a:r>
              <a:rPr lang="ru-RU" sz="2000" dirty="0">
                <a:solidFill>
                  <a:srgbClr val="7030A0"/>
                </a:solidFill>
              </a:rPr>
              <a:t>Красные знамена за окном горят</a:t>
            </a:r>
            <a:r>
              <a:rPr lang="ru-RU" sz="2000" dirty="0" smtClean="0">
                <a:solidFill>
                  <a:srgbClr val="7030A0"/>
                </a:solidFill>
              </a:rPr>
              <a:t>.</a:t>
            </a:r>
            <a:r>
              <a:rPr lang="ru-RU" sz="2000" dirty="0">
                <a:solidFill>
                  <a:srgbClr val="7030A0"/>
                </a:solidFill>
              </a:rPr>
              <a:t/>
            </a:r>
            <a:br>
              <a:rPr lang="ru-RU" sz="2000" dirty="0">
                <a:solidFill>
                  <a:srgbClr val="7030A0"/>
                </a:solidFill>
              </a:rPr>
            </a:br>
            <a:r>
              <a:rPr lang="ru-RU" sz="2000" i="1" dirty="0">
                <a:solidFill>
                  <a:srgbClr val="7030A0"/>
                </a:solidFill>
              </a:rPr>
              <a:t>Ребята дальше мы нарисуем красные тюльпаны.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6147" name="Picture 3" descr="D:\разное моё\работа 2016-2017\фото\декабрь\разное\PC21008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192" y="2225481"/>
            <a:ext cx="3347863" cy="2510897"/>
          </a:xfrm>
          <a:prstGeom prst="rect">
            <a:avLst/>
          </a:prstGeom>
          <a:ln w="190500" cap="sq">
            <a:solidFill>
              <a:srgbClr val="D9ADD9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D:\разное моё\работа 2016-2017\фото\декабрь\разное\PC21010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034339"/>
            <a:ext cx="3563887" cy="2672915"/>
          </a:xfrm>
          <a:prstGeom prst="rect">
            <a:avLst/>
          </a:prstGeom>
          <a:ln w="190500" cap="sq">
            <a:solidFill>
              <a:srgbClr val="D9ADD9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4165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332656"/>
            <a:ext cx="8760732" cy="22467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7030A0"/>
                </a:solidFill>
              </a:rPr>
              <a:t>Кукла: </a:t>
            </a:r>
            <a:r>
              <a:rPr lang="ru-RU" sz="2000" dirty="0">
                <a:solidFill>
                  <a:srgbClr val="7030A0"/>
                </a:solidFill>
              </a:rPr>
              <a:t>(</a:t>
            </a:r>
            <a:r>
              <a:rPr lang="ru-RU" sz="2000" dirty="0" err="1">
                <a:solidFill>
                  <a:srgbClr val="7030A0"/>
                </a:solidFill>
              </a:rPr>
              <a:t>Физминутка</a:t>
            </a:r>
            <a:r>
              <a:rPr lang="ru-RU" sz="2000" dirty="0" smtClean="0">
                <a:solidFill>
                  <a:srgbClr val="7030A0"/>
                </a:solidFill>
              </a:rPr>
              <a:t>)</a:t>
            </a:r>
          </a:p>
          <a:p>
            <a:r>
              <a:rPr lang="ru-RU" sz="2000" dirty="0" smtClean="0">
                <a:solidFill>
                  <a:srgbClr val="7030A0"/>
                </a:solidFill>
              </a:rPr>
              <a:t>Мы ногами топ-топ, мы руками хлоп-хлоп.</a:t>
            </a:r>
          </a:p>
          <a:p>
            <a:r>
              <a:rPr lang="ru-RU" sz="2000" dirty="0" smtClean="0">
                <a:solidFill>
                  <a:srgbClr val="7030A0"/>
                </a:solidFill>
              </a:rPr>
              <a:t>Мы глазами миг-миг, мы плечиками чик-чик.</a:t>
            </a:r>
          </a:p>
          <a:p>
            <a:r>
              <a:rPr lang="ru-RU" sz="2000" dirty="0" smtClean="0">
                <a:solidFill>
                  <a:srgbClr val="7030A0"/>
                </a:solidFill>
              </a:rPr>
              <a:t>Раз сюда, два туда, повернись вокруг себя.</a:t>
            </a:r>
          </a:p>
          <a:p>
            <a:r>
              <a:rPr lang="ru-RU" sz="2000" dirty="0" smtClean="0">
                <a:solidFill>
                  <a:srgbClr val="7030A0"/>
                </a:solidFill>
              </a:rPr>
              <a:t>Сели. Встали. Сели. Встали. Ванькой-встанькой, словно стали.</a:t>
            </a:r>
          </a:p>
          <a:p>
            <a:r>
              <a:rPr lang="ru-RU" sz="2000" dirty="0" smtClean="0">
                <a:solidFill>
                  <a:srgbClr val="7030A0"/>
                </a:solidFill>
              </a:rPr>
              <a:t>И подскоки делать стали, а потом пустились вскачь, будто мой упругий  мяч.</a:t>
            </a:r>
          </a:p>
          <a:p>
            <a:r>
              <a:rPr lang="ru-RU" sz="2000" dirty="0" smtClean="0">
                <a:solidFill>
                  <a:srgbClr val="7030A0"/>
                </a:solidFill>
              </a:rPr>
              <a:t>Раз-два, раз-два-заниматься нам пора.</a:t>
            </a:r>
          </a:p>
        </p:txBody>
      </p:sp>
      <p:pic>
        <p:nvPicPr>
          <p:cNvPr id="7170" name="Picture 2" descr="D:\разное моё\работа 2016-2017\фото\декабрь\разное\PC21009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46" b="6419"/>
          <a:stretch/>
        </p:blipFill>
        <p:spPr bwMode="auto">
          <a:xfrm>
            <a:off x="251520" y="2579425"/>
            <a:ext cx="4067944" cy="2313709"/>
          </a:xfrm>
          <a:prstGeom prst="rect">
            <a:avLst/>
          </a:prstGeom>
          <a:ln w="190500" cap="sq">
            <a:solidFill>
              <a:srgbClr val="D9ADD9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D:\разное моё\работа 2016-2017\фото\декабрь\разное\PC21009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31" b="19416"/>
          <a:stretch/>
        </p:blipFill>
        <p:spPr bwMode="auto">
          <a:xfrm>
            <a:off x="4741474" y="2579425"/>
            <a:ext cx="4093995" cy="2313709"/>
          </a:xfrm>
          <a:prstGeom prst="rect">
            <a:avLst/>
          </a:prstGeom>
          <a:ln w="190500" cap="sq">
            <a:solidFill>
              <a:srgbClr val="D9ADD9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D:\разное моё\работа 2016-2017\фото\декабрь\разное\PC210096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64" b="20831"/>
          <a:stretch/>
        </p:blipFill>
        <p:spPr bwMode="auto">
          <a:xfrm>
            <a:off x="2285492" y="4520774"/>
            <a:ext cx="4413969" cy="2304256"/>
          </a:xfrm>
          <a:prstGeom prst="rect">
            <a:avLst/>
          </a:prstGeom>
          <a:ln w="190500" cap="sq">
            <a:solidFill>
              <a:srgbClr val="D9ADD9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8275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16632"/>
            <a:ext cx="478802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</a:rPr>
              <a:t>Кукла</a:t>
            </a:r>
            <a:r>
              <a:rPr lang="ru-RU" sz="2400" b="1" dirty="0">
                <a:solidFill>
                  <a:srgbClr val="7030A0"/>
                </a:solidFill>
              </a:rPr>
              <a:t>: </a:t>
            </a:r>
            <a:r>
              <a:rPr lang="ru-RU" sz="2400" dirty="0">
                <a:solidFill>
                  <a:srgbClr val="7030A0"/>
                </a:solidFill>
              </a:rPr>
              <a:t/>
            </a:r>
            <a:br>
              <a:rPr lang="ru-RU" sz="2400" dirty="0">
                <a:solidFill>
                  <a:srgbClr val="7030A0"/>
                </a:solidFill>
              </a:rPr>
            </a:br>
            <a:r>
              <a:rPr lang="ru-RU" sz="2400" dirty="0">
                <a:solidFill>
                  <a:srgbClr val="7030A0"/>
                </a:solidFill>
              </a:rPr>
              <a:t>Тучка прячется за лес,</a:t>
            </a:r>
            <a:br>
              <a:rPr lang="ru-RU" sz="2400" dirty="0">
                <a:solidFill>
                  <a:srgbClr val="7030A0"/>
                </a:solidFill>
              </a:rPr>
            </a:br>
            <a:r>
              <a:rPr lang="ru-RU" sz="2400" dirty="0">
                <a:solidFill>
                  <a:srgbClr val="7030A0"/>
                </a:solidFill>
              </a:rPr>
              <a:t>Смотрит солнышко с небес.</a:t>
            </a:r>
            <a:br>
              <a:rPr lang="ru-RU" sz="2400" dirty="0">
                <a:solidFill>
                  <a:srgbClr val="7030A0"/>
                </a:solidFill>
              </a:rPr>
            </a:br>
            <a:r>
              <a:rPr lang="ru-RU" sz="2400" dirty="0">
                <a:solidFill>
                  <a:srgbClr val="7030A0"/>
                </a:solidFill>
              </a:rPr>
              <a:t>И такое </a:t>
            </a:r>
            <a:r>
              <a:rPr lang="ru-RU" sz="2400" dirty="0" smtClean="0">
                <a:solidFill>
                  <a:srgbClr val="7030A0"/>
                </a:solidFill>
              </a:rPr>
              <a:t>чистое, доброе, лучистое</a:t>
            </a:r>
            <a:r>
              <a:rPr lang="ru-RU" sz="2400" dirty="0">
                <a:solidFill>
                  <a:srgbClr val="7030A0"/>
                </a:solidFill>
              </a:rPr>
              <a:t>.</a:t>
            </a:r>
            <a:br>
              <a:rPr lang="ru-RU" sz="2400" dirty="0">
                <a:solidFill>
                  <a:srgbClr val="7030A0"/>
                </a:solidFill>
              </a:rPr>
            </a:br>
            <a:r>
              <a:rPr lang="ru-RU" sz="2400" dirty="0">
                <a:solidFill>
                  <a:srgbClr val="7030A0"/>
                </a:solidFill>
              </a:rPr>
              <a:t>Если б мы его достали,</a:t>
            </a:r>
            <a:br>
              <a:rPr lang="ru-RU" sz="2400" dirty="0">
                <a:solidFill>
                  <a:srgbClr val="7030A0"/>
                </a:solidFill>
              </a:rPr>
            </a:br>
            <a:r>
              <a:rPr lang="ru-RU" sz="2400" dirty="0">
                <a:solidFill>
                  <a:srgbClr val="7030A0"/>
                </a:solidFill>
              </a:rPr>
              <a:t>Мы б его расцеловали</a:t>
            </a:r>
            <a:r>
              <a:rPr lang="ru-RU" sz="2400" dirty="0" smtClean="0">
                <a:solidFill>
                  <a:srgbClr val="7030A0"/>
                </a:solidFill>
              </a:rPr>
              <a:t>.</a:t>
            </a:r>
            <a:r>
              <a:rPr lang="ru-RU" sz="2400" dirty="0">
                <a:solidFill>
                  <a:srgbClr val="7030A0"/>
                </a:solidFill>
              </a:rPr>
              <a:t/>
            </a:r>
            <a:br>
              <a:rPr lang="ru-RU" sz="2400" dirty="0">
                <a:solidFill>
                  <a:srgbClr val="7030A0"/>
                </a:solidFill>
              </a:rPr>
            </a:br>
            <a:r>
              <a:rPr lang="ru-RU" sz="2400" dirty="0">
                <a:solidFill>
                  <a:srgbClr val="7030A0"/>
                </a:solidFill>
              </a:rPr>
              <a:t>Теперь рисуем солнышко!</a:t>
            </a:r>
            <a:br>
              <a:rPr lang="ru-RU" sz="2400" dirty="0">
                <a:solidFill>
                  <a:srgbClr val="7030A0"/>
                </a:solidFill>
              </a:rPr>
            </a:br>
            <a:r>
              <a:rPr lang="ru-RU" sz="2400" b="1" i="1" dirty="0">
                <a:solidFill>
                  <a:srgbClr val="7030A0"/>
                </a:solidFill>
              </a:rPr>
              <a:t>Пояснение:</a:t>
            </a:r>
            <a:r>
              <a:rPr lang="ru-RU" sz="2400" i="1" dirty="0">
                <a:solidFill>
                  <a:srgbClr val="7030A0"/>
                </a:solidFill>
              </a:rPr>
              <a:t> Во время всего процесса работы, детям помогают взрослые.</a:t>
            </a:r>
          </a:p>
        </p:txBody>
      </p:sp>
      <p:pic>
        <p:nvPicPr>
          <p:cNvPr id="8194" name="Picture 2" descr="D:\разное моё\работа 2016-2017\фото\декабрь\разное\PC2101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7670" y="591991"/>
            <a:ext cx="3779912" cy="2834934"/>
          </a:xfrm>
          <a:prstGeom prst="rect">
            <a:avLst/>
          </a:prstGeom>
          <a:ln w="190500" cap="sq">
            <a:solidFill>
              <a:srgbClr val="D9ADD9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D:\разное моё\работа 2016-2017\фото\декабрь\разное\PC2101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852380"/>
            <a:ext cx="3779912" cy="2834934"/>
          </a:xfrm>
          <a:prstGeom prst="rect">
            <a:avLst/>
          </a:prstGeom>
          <a:ln w="190500" cap="sq">
            <a:solidFill>
              <a:srgbClr val="D9ADD9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D:\разное моё\работа 2016-2017\фото\декабрь\разное\PC21011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902283"/>
            <a:ext cx="3713375" cy="2785031"/>
          </a:xfrm>
          <a:prstGeom prst="rect">
            <a:avLst/>
          </a:prstGeom>
          <a:ln w="190500" cap="sq">
            <a:solidFill>
              <a:srgbClr val="D9ADD9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3983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908720"/>
            <a:ext cx="806489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7030A0"/>
                </a:solidFill>
              </a:rPr>
              <a:t>Кукла: </a:t>
            </a:r>
            <a:r>
              <a:rPr lang="ru-RU" sz="2400" dirty="0">
                <a:solidFill>
                  <a:srgbClr val="7030A0"/>
                </a:solidFill>
              </a:rPr>
              <a:t>Ребята, покажите мне поближе дорогу домой</a:t>
            </a:r>
            <a:r>
              <a:rPr lang="ru-RU" sz="2400" dirty="0" smtClean="0">
                <a:solidFill>
                  <a:srgbClr val="7030A0"/>
                </a:solidFill>
              </a:rPr>
              <a:t>!</a:t>
            </a:r>
            <a:r>
              <a:rPr lang="ru-RU" sz="2400" dirty="0">
                <a:solidFill>
                  <a:srgbClr val="7030A0"/>
                </a:solidFill>
              </a:rPr>
              <a:t/>
            </a:r>
            <a:br>
              <a:rPr lang="ru-RU" sz="2400" dirty="0">
                <a:solidFill>
                  <a:srgbClr val="7030A0"/>
                </a:solidFill>
              </a:rPr>
            </a:br>
            <a:r>
              <a:rPr lang="ru-RU" sz="2400" b="1" dirty="0">
                <a:solidFill>
                  <a:srgbClr val="7030A0"/>
                </a:solidFill>
              </a:rPr>
              <a:t>Кукла: </a:t>
            </a:r>
            <a:r>
              <a:rPr lang="ru-RU" sz="2400" dirty="0">
                <a:solidFill>
                  <a:srgbClr val="7030A0"/>
                </a:solidFill>
              </a:rPr>
              <a:t>Смотрю на рисунки и не могу понять, как мне попасть домой! Расскажите мне, как туда добраться?</a:t>
            </a:r>
            <a:br>
              <a:rPr lang="ru-RU" sz="2400" dirty="0">
                <a:solidFill>
                  <a:srgbClr val="7030A0"/>
                </a:solidFill>
              </a:rPr>
            </a:br>
            <a:r>
              <a:rPr lang="ru-RU" sz="2400" b="1" dirty="0">
                <a:solidFill>
                  <a:srgbClr val="7030A0"/>
                </a:solidFill>
              </a:rPr>
              <a:t>Дети: </a:t>
            </a:r>
            <a:r>
              <a:rPr lang="ru-RU" sz="2400" dirty="0">
                <a:solidFill>
                  <a:srgbClr val="7030A0"/>
                </a:solidFill>
              </a:rPr>
              <a:t>Перейти речку, пройти по поляне и найти домик!</a:t>
            </a:r>
            <a:br>
              <a:rPr lang="ru-RU" sz="2400" dirty="0">
                <a:solidFill>
                  <a:srgbClr val="7030A0"/>
                </a:solidFill>
              </a:rPr>
            </a:br>
            <a:r>
              <a:rPr lang="ru-RU" sz="2400" b="1" dirty="0">
                <a:solidFill>
                  <a:srgbClr val="7030A0"/>
                </a:solidFill>
              </a:rPr>
              <a:t>Кукла: </a:t>
            </a:r>
            <a:r>
              <a:rPr lang="ru-RU" sz="2400" dirty="0">
                <a:solidFill>
                  <a:srgbClr val="7030A0"/>
                </a:solidFill>
              </a:rPr>
              <a:t>Спасибо ребята, вы мне очень помогли! </a:t>
            </a:r>
            <a:br>
              <a:rPr lang="ru-RU" sz="2400" dirty="0">
                <a:solidFill>
                  <a:srgbClr val="7030A0"/>
                </a:solidFill>
              </a:rPr>
            </a:br>
            <a:r>
              <a:rPr lang="ru-RU" sz="2400" b="1" dirty="0">
                <a:solidFill>
                  <a:srgbClr val="7030A0"/>
                </a:solidFill>
              </a:rPr>
              <a:t>Воспитатель: </a:t>
            </a:r>
            <a:r>
              <a:rPr lang="ru-RU" sz="2400" dirty="0">
                <a:solidFill>
                  <a:srgbClr val="7030A0"/>
                </a:solidFill>
              </a:rPr>
              <a:t>(Рефлексия) </a:t>
            </a:r>
            <a:br>
              <a:rPr lang="ru-RU" sz="2400" dirty="0">
                <a:solidFill>
                  <a:srgbClr val="7030A0"/>
                </a:solidFill>
              </a:rPr>
            </a:br>
            <a:r>
              <a:rPr lang="ru-RU" sz="2400" dirty="0">
                <a:solidFill>
                  <a:srgbClr val="7030A0"/>
                </a:solidFill>
              </a:rPr>
              <a:t>Ребята, вам понравилась </a:t>
            </a:r>
            <a:r>
              <a:rPr lang="ru-RU" sz="2400" dirty="0" smtClean="0">
                <a:solidFill>
                  <a:srgbClr val="7030A0"/>
                </a:solidFill>
              </a:rPr>
              <a:t>Даша</a:t>
            </a:r>
            <a:r>
              <a:rPr lang="ru-RU" sz="2400" dirty="0">
                <a:solidFill>
                  <a:srgbClr val="7030A0"/>
                </a:solidFill>
              </a:rPr>
              <a:t>?</a:t>
            </a:r>
            <a:br>
              <a:rPr lang="ru-RU" sz="2400" dirty="0">
                <a:solidFill>
                  <a:srgbClr val="7030A0"/>
                </a:solidFill>
              </a:rPr>
            </a:br>
            <a:r>
              <a:rPr lang="ru-RU" sz="2400" dirty="0">
                <a:solidFill>
                  <a:srgbClr val="7030A0"/>
                </a:solidFill>
              </a:rPr>
              <a:t>А что нам понравилось больше всего?</a:t>
            </a:r>
            <a:br>
              <a:rPr lang="ru-RU" sz="2400" dirty="0">
                <a:solidFill>
                  <a:srgbClr val="7030A0"/>
                </a:solidFill>
              </a:rPr>
            </a:br>
            <a:r>
              <a:rPr lang="ru-RU" sz="2400" dirty="0">
                <a:solidFill>
                  <a:srgbClr val="7030A0"/>
                </a:solidFill>
              </a:rPr>
              <a:t>А что нам сегодня было тяжело делать?</a:t>
            </a:r>
            <a:br>
              <a:rPr lang="ru-RU" sz="2400" dirty="0">
                <a:solidFill>
                  <a:srgbClr val="7030A0"/>
                </a:solidFill>
              </a:rPr>
            </a:br>
            <a:r>
              <a:rPr lang="ru-RU" sz="2400" dirty="0">
                <a:solidFill>
                  <a:srgbClr val="7030A0"/>
                </a:solidFill>
              </a:rPr>
              <a:t/>
            </a:r>
            <a:br>
              <a:rPr lang="ru-RU" sz="2400" dirty="0">
                <a:solidFill>
                  <a:srgbClr val="7030A0"/>
                </a:solidFill>
              </a:rPr>
            </a:br>
            <a:endParaRPr lang="ru-RU" sz="24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0448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 descr="C:\Users\xor\Desktop\img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" y="4370"/>
            <a:ext cx="9145016" cy="6858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D:\разное моё\работа 2016-2017\фото\декабрь\разное\PB17002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784" y="1556792"/>
            <a:ext cx="6462464" cy="4846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2896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222</TotalTime>
  <Words>227</Words>
  <Application>Microsoft Office PowerPoint</Application>
  <PresentationFormat>Экран (4:3)</PresentationFormat>
  <Paragraphs>26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Волна</vt:lpstr>
      <vt:lpstr>Открытое занятие во 2-младшей группе по математике «Помощь кукле Даше»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Открытое занятие во 2-младшей группе по математике «Помощь кукле Маше»</dc:title>
  <dc:creator>xor</dc:creator>
  <cp:lastModifiedBy>xor</cp:lastModifiedBy>
  <cp:revision>17</cp:revision>
  <dcterms:created xsi:type="dcterms:W3CDTF">2017-01-12T07:06:57Z</dcterms:created>
  <dcterms:modified xsi:type="dcterms:W3CDTF">2019-02-03T11:24:37Z</dcterms:modified>
</cp:coreProperties>
</file>